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3"/>
  </p:notesMasterIdLst>
  <p:handoutMasterIdLst>
    <p:handoutMasterId r:id="rId24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64" r:id="rId7"/>
    <p:sldId id="2147469157" r:id="rId8"/>
    <p:sldId id="2147469158" r:id="rId9"/>
    <p:sldId id="2147469147" r:id="rId10"/>
    <p:sldId id="2147469159" r:id="rId11"/>
    <p:sldId id="2147469162" r:id="rId12"/>
    <p:sldId id="2147469148" r:id="rId13"/>
    <p:sldId id="2147469163" r:id="rId14"/>
    <p:sldId id="2147469161" r:id="rId15"/>
    <p:sldId id="2147469151" r:id="rId16"/>
    <p:sldId id="2147469152" r:id="rId17"/>
    <p:sldId id="2147469144" r:id="rId18"/>
    <p:sldId id="2147469124" r:id="rId19"/>
    <p:sldId id="2147469122" r:id="rId20"/>
    <p:sldId id="2147469150" r:id="rId21"/>
    <p:sldId id="2147469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87472"/>
  </p:normalViewPr>
  <p:slideViewPr>
    <p:cSldViewPr snapToGrid="0">
      <p:cViewPr varScale="1">
        <p:scale>
          <a:sx n="136" d="100"/>
          <a:sy n="136" d="100"/>
        </p:scale>
        <p:origin x="1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Next Gen Alea is under active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2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</a:t>
            </a:r>
            <a:r>
              <a:rPr lang="en-US" sz="1200" dirty="0" err="1"/>
              <a:t>mpicatnap</a:t>
            </a:r>
            <a:r>
              <a:rPr lang="en-US" sz="1200" dirty="0"/>
              <a:t> does not consume any resources</a:t>
            </a:r>
          </a:p>
          <a:p>
            <a:r>
              <a:rPr lang="en-US" sz="1200" dirty="0"/>
              <a:t>In summary: we were able to pack significant amount of features in a relatively tiny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r>
              <a:rPr lang="en-US" dirty="0"/>
              <a:t>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  <a:p>
            <a:pPr algn="ctr"/>
            <a:r>
              <a:rPr lang="en-US" dirty="0"/>
              <a:t>submit at random intervals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67312-62DE-8A69-F221-BC85D4EE6F1E}"/>
              </a:ext>
            </a:extLst>
          </p:cNvPr>
          <p:cNvSpPr txBox="1"/>
          <p:nvPr/>
        </p:nvSpPr>
        <p:spPr>
          <a:xfrm>
            <a:off x="111967" y="380887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sessions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 and submit jobs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</a:t>
            </a:r>
          </a:p>
          <a:p>
            <a:pPr marL="971550" lvl="1" indent="-285750"/>
            <a:r>
              <a:rPr lang="en-US" sz="2000" dirty="0" err="1"/>
              <a:t>walltimes</a:t>
            </a:r>
            <a:r>
              <a:rPr lang="en-US" sz="2000" dirty="0"/>
              <a:t>, node size,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Customizable application runtimes</a:t>
            </a:r>
          </a:p>
          <a:p>
            <a:pPr marL="971550" lvl="1" indent="-285750"/>
            <a:r>
              <a:rPr lang="en-US" sz="2000" dirty="0" err="1"/>
              <a:t>wrt</a:t>
            </a:r>
            <a:r>
              <a:rPr lang="en-US" sz="2000" dirty="0"/>
              <a:t> to the job </a:t>
            </a:r>
            <a:r>
              <a:rPr lang="en-US" sz="2000" dirty="0" err="1"/>
              <a:t>walltimes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mock </a:t>
            </a:r>
            <a:r>
              <a:rPr lang="en-US" sz="2400" dirty="0" err="1"/>
              <a:t>mpicatnap</a:t>
            </a:r>
            <a:r>
              <a:rPr lang="en-US" sz="2400" dirty="0"/>
              <a:t> application:</a:t>
            </a:r>
          </a:p>
          <a:p>
            <a:pPr marL="971550" lvl="1" indent="-285750"/>
            <a:r>
              <a:rPr lang="en-US" sz="2000" dirty="0"/>
              <a:t>cats an input file to an output file</a:t>
            </a:r>
          </a:p>
          <a:p>
            <a:pPr marL="971550" lvl="1" indent="-285750"/>
            <a:r>
              <a:rPr lang="en-US" sz="2000" dirty="0"/>
              <a:t>runs sleep for defined time on all </a:t>
            </a:r>
            <a:r>
              <a:rPr lang="en-US" sz="2000" dirty="0" err="1"/>
              <a:t>cpu</a:t>
            </a:r>
            <a:r>
              <a:rPr lang="en-US" sz="2000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1D8-1738-AE55-E127-7357E7A9739F}"/>
              </a:ext>
            </a:extLst>
          </p:cNvPr>
          <p:cNvSpPr txBox="1">
            <a:spLocks/>
          </p:cNvSpPr>
          <p:nvPr/>
        </p:nvSpPr>
        <p:spPr>
          <a:xfrm>
            <a:off x="650449" y="1327055"/>
            <a:ext cx="10539167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E1, E2 and E4: Calibrations on short and long, fixed and varying number of jobs, timeouts, backfill 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E3: 20 jobs/user, 5-10% urgent jobs,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E5: Same as above, except no preemption + priority boost for urgent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E6: Same as E3 except preempt normal jobs to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E7: Short 10-min app runtime that is 10-20% of job </a:t>
            </a:r>
            <a:r>
              <a:rPr lang="en-US" sz="2000" dirty="0" err="1"/>
              <a:t>walltimes</a:t>
            </a:r>
            <a:r>
              <a:rPr lang="en-US" sz="2000" dirty="0"/>
              <a:t>,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E8: Same as E7 except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E9: Same as E7 except app runtime is 80-90% of </a:t>
            </a:r>
            <a:r>
              <a:rPr lang="en-US" sz="2000" dirty="0" err="1"/>
              <a:t>walltimes</a:t>
            </a:r>
            <a:r>
              <a:rPr lang="en-US" sz="2000" dirty="0"/>
              <a:t>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2075C-CFB3-A278-149C-0F75E675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8" y="365125"/>
            <a:ext cx="4882465" cy="1321435"/>
          </a:xfrm>
        </p:spPr>
        <p:txBody>
          <a:bodyPr/>
          <a:lstStyle/>
          <a:p>
            <a:r>
              <a:rPr lang="en-US" dirty="0"/>
              <a:t>Visual overview of all experiment runs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8E96-22E6-1B00-F5BE-654833E8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8" y="365125"/>
            <a:ext cx="7772400" cy="58293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629059C-9232-A955-6F9A-7D9EC7178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show jobs’ end state vs wait time in queue for each job across all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differences in the Y-axes values to indicate the disparities in the wait times resulting from each experiment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Visualization: User view of jobs and cluster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2418697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2509924" y="149536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D23AE-7478-7569-1D73-86041DA2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76" y="1495367"/>
            <a:ext cx="5987143" cy="2993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9C614-9589-0A4A-9589-40034AF2630F}"/>
              </a:ext>
            </a:extLst>
          </p:cNvPr>
          <p:cNvSpPr txBox="1"/>
          <p:nvPr/>
        </p:nvSpPr>
        <p:spPr>
          <a:xfrm>
            <a:off x="6662057" y="4851918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utilization via </a:t>
            </a:r>
            <a:r>
              <a:rPr lang="en-US" b="1" dirty="0" err="1"/>
              <a:t>sinfo</a:t>
            </a:r>
            <a:r>
              <a:rPr lang="en-US" b="1" dirty="0"/>
              <a:t> (probed once per min)</a:t>
            </a:r>
          </a:p>
          <a:p>
            <a:r>
              <a:rPr lang="en-US" dirty="0"/>
              <a:t>violin width = distribution at that percent utilization</a:t>
            </a:r>
            <a:br>
              <a:rPr lang="en-US" dirty="0"/>
            </a:br>
            <a:r>
              <a:rPr lang="en-US" dirty="0"/>
              <a:t>Diamond = mean, box = median and quartile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83DE3-D47E-2355-86BA-EAB91F94D5BF}"/>
              </a:ext>
            </a:extLst>
          </p:cNvPr>
          <p:cNvSpPr txBox="1"/>
          <p:nvPr/>
        </p:nvSpPr>
        <p:spPr>
          <a:xfrm>
            <a:off x="283014" y="4743050"/>
            <a:ext cx="452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Swimlanes</a:t>
            </a:r>
            <a:r>
              <a:rPr lang="en-US" dirty="0"/>
              <a:t>” for user job states and events</a:t>
            </a:r>
          </a:p>
          <a:p>
            <a:r>
              <a:rPr lang="en-US" dirty="0"/>
              <a:t>Gives a </a:t>
            </a:r>
            <a:r>
              <a:rPr lang="en-US" dirty="0" err="1"/>
              <a:t>vizualization</a:t>
            </a:r>
            <a:r>
              <a:rPr lang="en-US" dirty="0"/>
              <a:t> of simultaneous events for users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for various outcomes on each of the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EF4CA-953B-05C8-8439-54B998B9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53466"/>
            <a:ext cx="7772400" cy="3951068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E9C6EE2-8517-0556-5FA1-09000522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Tradeoffs between system utilization and user outcomes (both normal and urgent) under various Experimental conditions!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single ”ideal” setup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Conclusion: Recommendations for HPC Scheduling environments based 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5C565-85B6-A8C0-5D6C-090FE518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" y="1700976"/>
            <a:ext cx="12124620" cy="2729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366E2F-6764-78B1-4462-9C8956DB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02" y="4583871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tunable, real-world 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reproducible, reusable set of configurations, code artefacts, and results viz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kinds of job on an urgency-continuum is a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Featureful simulators still 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Future: 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Results quantify user and system performance outcomes, reusable code artefacts and generalized visualization methods from standard </a:t>
            </a:r>
            <a:r>
              <a:rPr lang="en-US" sz="2400" dirty="0" err="1"/>
              <a:t>Slurm</a:t>
            </a:r>
            <a:r>
              <a:rPr lang="en-US" sz="2400" dirty="0"/>
              <a:t> trace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user(s)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DOE IRI vision to accommodate applications with diverse urgency requirements within a unified environment.</a:t>
            </a:r>
          </a:p>
          <a:p>
            <a:r>
              <a:rPr lang="en-US" sz="2200" dirty="0"/>
              <a:t>An attempt to analyze scenarios where a fraction of jobs must be allocated urgently.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 anchor="ctr"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widely used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and implementation of an emulation-based methodology that operates on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suite of experimental scenarios that systematically explore combinations of QoS configurations, preemption strategies under various jobs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mapping between workload profiles and recommended scheduler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2"/>
            <a:ext cx="11492431" cy="352880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8FF46-CC9C-9A0A-7A2A-82F3C430692E}"/>
              </a:ext>
            </a:extLst>
          </p:cNvPr>
          <p:cNvSpPr txBox="1"/>
          <p:nvPr/>
        </p:nvSpPr>
        <p:spPr>
          <a:xfrm>
            <a:off x="2251789" y="4405328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P-F </a:t>
            </a:r>
            <a:r>
              <a:rPr lang="en-US" sz="1400" dirty="0" err="1"/>
              <a:t>Dutot</a:t>
            </a:r>
            <a:r>
              <a:rPr lang="en-US" sz="1400" dirty="0"/>
              <a:t>, M Mercier et al 2016. </a:t>
            </a:r>
            <a:r>
              <a:rPr lang="en-US" sz="1400" dirty="0" err="1"/>
              <a:t>Batsim</a:t>
            </a:r>
            <a:r>
              <a:rPr lang="en-US" sz="1400" dirty="0"/>
              <a:t>: a Realistic Language-Independent Resources and</a:t>
            </a:r>
            <a:br>
              <a:rPr lang="en-US" sz="1400" dirty="0"/>
            </a:br>
            <a:r>
              <a:rPr lang="en-US" sz="1400" dirty="0"/>
              <a:t>Jobs Management Systems Simulator. doi:10.1007/978-3-319-61756-5_10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945D-B1F9-297A-B3AC-E827F5F39A0F}"/>
              </a:ext>
            </a:extLst>
          </p:cNvPr>
          <p:cNvSpPr txBox="1"/>
          <p:nvPr/>
        </p:nvSpPr>
        <p:spPr>
          <a:xfrm>
            <a:off x="2239348" y="4938710"/>
            <a:ext cx="744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Galleguillos, Z </a:t>
            </a:r>
            <a:r>
              <a:rPr lang="en-US" sz="1400" dirty="0" err="1"/>
              <a:t>Kiziltan</a:t>
            </a:r>
            <a:r>
              <a:rPr lang="en-US" sz="1400" dirty="0"/>
              <a:t> et al 2020. </a:t>
            </a:r>
            <a:r>
              <a:rPr lang="en-US" sz="1400" dirty="0" err="1"/>
              <a:t>AccaSim</a:t>
            </a:r>
            <a:r>
              <a:rPr lang="en-US" sz="1400" dirty="0"/>
              <a:t>: A Customizable Workload Management </a:t>
            </a:r>
            <a:br>
              <a:rPr lang="en-US" sz="1400" dirty="0"/>
            </a:br>
            <a:r>
              <a:rPr lang="en-US" sz="1400" dirty="0"/>
              <a:t>Simulator for Job Dispatching Research in HPC Systems. doi:10.1007/s10586-019-02905-5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84563-36F6-8F1D-D377-E39A81FE8A7A}"/>
              </a:ext>
            </a:extLst>
          </p:cNvPr>
          <p:cNvSpPr txBox="1"/>
          <p:nvPr/>
        </p:nvSpPr>
        <p:spPr>
          <a:xfrm>
            <a:off x="2251789" y="5533204"/>
            <a:ext cx="794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 </a:t>
            </a:r>
            <a:r>
              <a:rPr lang="en-US" sz="1400" dirty="0" err="1"/>
              <a:t>Klusacek</a:t>
            </a:r>
            <a:r>
              <a:rPr lang="en-US" sz="1400" dirty="0"/>
              <a:t>, M Soysal, and F Suter. 2019. Alea - Complex Job Scheduling Simulator. doi:10.1007/978-3-030-432225_19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E58B2-532D-1098-DF0D-79FE02F8A979}"/>
              </a:ext>
            </a:extLst>
          </p:cNvPr>
          <p:cNvSpPr txBox="1"/>
          <p:nvPr/>
        </p:nvSpPr>
        <p:spPr>
          <a:xfrm>
            <a:off x="2251789" y="6119336"/>
            <a:ext cx="7494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A </a:t>
            </a:r>
            <a:r>
              <a:rPr lang="en-US" sz="1400" dirty="0" err="1"/>
              <a:t>Simakov</a:t>
            </a:r>
            <a:r>
              <a:rPr lang="en-US" sz="1400" dirty="0"/>
              <a:t>, R L DeLeon et al 2018. </a:t>
            </a:r>
            <a:r>
              <a:rPr lang="en-US" sz="1400" dirty="0" err="1"/>
              <a:t>Slurm</a:t>
            </a:r>
            <a:r>
              <a:rPr lang="en-US" sz="1400" dirty="0"/>
              <a:t> Simulator: Improving </a:t>
            </a:r>
            <a:r>
              <a:rPr lang="en-US" sz="1400" dirty="0" err="1"/>
              <a:t>Slurm</a:t>
            </a:r>
            <a:r>
              <a:rPr lang="en-US" sz="1400" dirty="0"/>
              <a:t> Scheduler </a:t>
            </a:r>
            <a:br>
              <a:rPr lang="en-US" sz="1400" dirty="0"/>
            </a:br>
            <a:r>
              <a:rPr lang="en-US" sz="1400" dirty="0"/>
              <a:t>Performance on Large HPC systems by Utilization of Multiple Controllers and Node Sharing.</a:t>
            </a:r>
            <a:br>
              <a:rPr lang="en-US" sz="1400" dirty="0"/>
            </a:br>
            <a:r>
              <a:rPr lang="en-US" sz="1400" dirty="0"/>
              <a:t>doi:10.1145/3219104.3219111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F1E48F-623F-4817-2607-F6B1B723E4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Batsim</a:t>
            </a:r>
            <a:r>
              <a:rPr lang="en-US" b="1" dirty="0"/>
              <a:t> </a:t>
            </a:r>
            <a:r>
              <a:rPr lang="en-US" dirty="0"/>
              <a:t>is a C++ based job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the Standard Workload Format (SWF) and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built-in tools to generate workloads and define simulated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</a:t>
            </a:r>
            <a:r>
              <a:rPr lang="en-US" dirty="0" err="1"/>
              <a:t>Batsim</a:t>
            </a:r>
            <a:r>
              <a:rPr lang="en-US" dirty="0"/>
              <a:t> with a custom workload that parameterizes number of jobs, submission intervals, wall-time ranges and failure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could not induce urgency QoS levels, priority boosts and preemption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958C6-B023-0A1E-6B07-C255B5C99A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Accasim</a:t>
            </a:r>
            <a:r>
              <a:rPr lang="en-US" dirty="0"/>
              <a:t> is Python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only SWF 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limited built-in scheduling algorithms compared to </a:t>
            </a:r>
            <a:r>
              <a:rPr lang="en-US" dirty="0" err="1"/>
              <a:t>Batsim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able to run </a:t>
            </a:r>
            <a:r>
              <a:rPr lang="en-US" dirty="0" err="1"/>
              <a:t>Accasim</a:t>
            </a:r>
            <a:r>
              <a:rPr lang="en-US" dirty="0"/>
              <a:t> using </a:t>
            </a:r>
            <a:r>
              <a:rPr lang="en-US" dirty="0" err="1"/>
              <a:t>Batsim</a:t>
            </a:r>
            <a:r>
              <a:rPr lang="en-US" dirty="0"/>
              <a:t> </a:t>
            </a:r>
            <a:r>
              <a:rPr lang="en-US" dirty="0" err="1"/>
              <a:t>generared</a:t>
            </a:r>
            <a:r>
              <a:rPr lang="en-US" dirty="0"/>
              <a:t> loads.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Faced some difficulties in interpreting results due to limited labeling of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Lacks dynamic job submissions, no native support for QoS levels or preemption mechanisms.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1EC247-6F4D-0C87-E3C3-381A6C95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0E6F9-F131-23F9-3A92-3BAEAEAFB2F6}"/>
              </a:ext>
            </a:extLst>
          </p:cNvPr>
          <p:cNvSpPr txBox="1"/>
          <p:nvPr/>
        </p:nvSpPr>
        <p:spPr>
          <a:xfrm>
            <a:off x="3049570" y="6178428"/>
            <a:ext cx="574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[See our paper for feature comparison in more details]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Alea</a:t>
            </a:r>
            <a:r>
              <a:rPr lang="en-US" sz="2000" dirty="0"/>
              <a:t>: Java-based, provides a few scheduling algorithms and user-defined scheduling policy; a form of QoS is supported via multiple queues however preemption is not supported. Alea turned out to be close to our requirements -- we engaged with its main developer and are in the process of adding features for ”</a:t>
            </a:r>
            <a:r>
              <a:rPr lang="en-US" sz="2000" dirty="0" err="1"/>
              <a:t>AleaNG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Slurm</a:t>
            </a:r>
            <a:r>
              <a:rPr lang="en-US" sz="2000" b="1" dirty="0"/>
              <a:t> scheduler</a:t>
            </a:r>
            <a:r>
              <a:rPr lang="en-US" sz="2000" dirty="0"/>
              <a:t>: Aims to reproduce actual </a:t>
            </a:r>
            <a:r>
              <a:rPr lang="en-US" sz="2000" dirty="0" err="1"/>
              <a:t>Slurm</a:t>
            </a:r>
            <a:r>
              <a:rPr lang="en-US" sz="2000" dirty="0"/>
              <a:t> scheduling behavior in a controlled environment mimicking real environment as close as possible. Designed to run inside a Docker container. Posed challenges in deployment in lab managed environments. Current release runs an older </a:t>
            </a:r>
            <a:r>
              <a:rPr lang="en-US" sz="2000" dirty="0" err="1"/>
              <a:t>Slurm</a:t>
            </a:r>
            <a:r>
              <a:rPr lang="en-US" sz="2000" dirty="0"/>
              <a:t> (v20.11) compared to OLCF systems (v25.05)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or limited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br>
              <a:rPr lang="en-US" dirty="0"/>
            </a:br>
            <a:r>
              <a:rPr lang="en-US" dirty="0"/>
              <a:t>The OLCF Advanced Compute Ecosystem (ACE) Testbed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promise of “Emulating” Job Scheduling over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8677</TotalTime>
  <Words>1429</Words>
  <Application>Microsoft Macintosh PowerPoint</Application>
  <PresentationFormat>Widescreen</PresentationFormat>
  <Paragraphs>132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A Rare Opportunity:  The OLCF Advanced Compute Ecosystem (ACE) Testbed</vt:lpstr>
      <vt:lpstr>Instrumentation: Experimental Setup</vt:lpstr>
      <vt:lpstr>Features of the Experiment setup</vt:lpstr>
      <vt:lpstr>Experiments Design: Nine experiments with varying conditions</vt:lpstr>
      <vt:lpstr>Visual overview of all experiment runs</vt:lpstr>
      <vt:lpstr>Results Visualization: User view of jobs and cluster utilization</vt:lpstr>
      <vt:lpstr>Statistical analysis for various outcomes on each of the experiments</vt:lpstr>
      <vt:lpstr>Experiments Conclusion: Recommendations for HPC Scheduling environments based on Outcomes</vt:lpstr>
      <vt:lpstr>Conclusion and Future Work</vt:lpstr>
      <vt:lpstr>Acknowledgements</vt:lpstr>
      <vt:lpstr>Thank You for your time! Questions?</vt:lpstr>
      <vt:lpstr>Dynamic and interactive plots that may be selectively visualized by timeslice or by user(s)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258</cp:revision>
  <dcterms:created xsi:type="dcterms:W3CDTF">2025-02-14T14:12:04Z</dcterms:created>
  <dcterms:modified xsi:type="dcterms:W3CDTF">2025-11-21T10:03:02Z</dcterms:modified>
</cp:coreProperties>
</file>